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B29D90-EC34-41AE-90D1-EC7182A9EC0E}"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652022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B29D90-EC34-41AE-90D1-EC7182A9EC0E}"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911726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B29D90-EC34-41AE-90D1-EC7182A9EC0E}"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32025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B29D90-EC34-41AE-90D1-EC7182A9EC0E}"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2861322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B29D90-EC34-41AE-90D1-EC7182A9EC0E}"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2915025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B29D90-EC34-41AE-90D1-EC7182A9EC0E}" type="datetimeFigureOut">
              <a:rPr lang="en-US" smtClean="0"/>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2673616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B29D90-EC34-41AE-90D1-EC7182A9EC0E}" type="datetimeFigureOut">
              <a:rPr lang="en-US" smtClean="0"/>
              <a:t>2/13/2012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4126154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B29D90-EC34-41AE-90D1-EC7182A9EC0E}" type="datetimeFigureOut">
              <a:rPr lang="en-US" smtClean="0"/>
              <a:t>2/13/2012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169715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B29D90-EC34-41AE-90D1-EC7182A9EC0E}" type="datetimeFigureOut">
              <a:rPr lang="en-US" smtClean="0"/>
              <a:t>2/13/2012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214727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B29D90-EC34-41AE-90D1-EC7182A9EC0E}" type="datetimeFigureOut">
              <a:rPr lang="en-US" smtClean="0"/>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1407803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B29D90-EC34-41AE-90D1-EC7182A9EC0E}" type="datetimeFigureOut">
              <a:rPr lang="en-US" smtClean="0"/>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78C540-3B42-46EF-8E4C-34F98E200EFC}" type="slidenum">
              <a:rPr lang="en-US" smtClean="0"/>
              <a:t>‹#›</a:t>
            </a:fld>
            <a:endParaRPr lang="en-US"/>
          </a:p>
        </p:txBody>
      </p:sp>
    </p:spTree>
    <p:extLst>
      <p:ext uri="{BB962C8B-B14F-4D97-AF65-F5344CB8AC3E}">
        <p14:creationId xmlns:p14="http://schemas.microsoft.com/office/powerpoint/2010/main" val="1670701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B29D90-EC34-41AE-90D1-EC7182A9EC0E}" type="datetimeFigureOut">
              <a:rPr lang="en-US" smtClean="0"/>
              <a:t>2/13/2012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78C540-3B42-46EF-8E4C-34F98E200EFC}" type="slidenum">
              <a:rPr lang="en-US" smtClean="0"/>
              <a:t>‹#›</a:t>
            </a:fld>
            <a:endParaRPr lang="en-US"/>
          </a:p>
        </p:txBody>
      </p:sp>
    </p:spTree>
    <p:extLst>
      <p:ext uri="{BB962C8B-B14F-4D97-AF65-F5344CB8AC3E}">
        <p14:creationId xmlns:p14="http://schemas.microsoft.com/office/powerpoint/2010/main" val="27535176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70240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Use</a:t>
            </a:r>
            <a:endParaRPr lang="en-US" dirty="0"/>
          </a:p>
        </p:txBody>
      </p:sp>
      <p:sp>
        <p:nvSpPr>
          <p:cNvPr id="14339" name="Rectangle 3"/>
          <p:cNvSpPr>
            <a:spLocks noGrp="1" noChangeArrowheads="1"/>
          </p:cNvSpPr>
          <p:nvPr>
            <p:ph type="body" idx="1"/>
          </p:nvPr>
        </p:nvSpPr>
        <p:spPr/>
        <p:txBody>
          <a:bodyPr/>
          <a:lstStyle/>
          <a:p>
            <a:endParaRPr lang="en-US" dirty="0" smtClean="0"/>
          </a:p>
          <a:p>
            <a:endParaRPr lang="en-US" dirty="0"/>
          </a:p>
          <a:p>
            <a:r>
              <a:rPr lang="en-US" dirty="0" smtClean="0"/>
              <a:t>This </a:t>
            </a:r>
            <a:r>
              <a:rPr lang="en-US" dirty="0"/>
              <a:t>section should detail how you plan to use the source in your essay.</a:t>
            </a:r>
          </a:p>
        </p:txBody>
      </p:sp>
    </p:spTree>
    <p:extLst>
      <p:ext uri="{BB962C8B-B14F-4D97-AF65-F5344CB8AC3E}">
        <p14:creationId xmlns:p14="http://schemas.microsoft.com/office/powerpoint/2010/main" val="28504786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Important Quotations</a:t>
            </a:r>
          </a:p>
        </p:txBody>
      </p:sp>
      <p:sp>
        <p:nvSpPr>
          <p:cNvPr id="15363" name="Rectangle 3"/>
          <p:cNvSpPr>
            <a:spLocks noGrp="1" noChangeArrowheads="1"/>
          </p:cNvSpPr>
          <p:nvPr>
            <p:ph type="body" idx="1"/>
          </p:nvPr>
        </p:nvSpPr>
        <p:spPr/>
        <p:txBody>
          <a:bodyPr/>
          <a:lstStyle/>
          <a:p>
            <a:r>
              <a:rPr lang="en-US"/>
              <a:t>This section should list the important quotations you plan to use from this source. </a:t>
            </a:r>
          </a:p>
          <a:p>
            <a:r>
              <a:rPr lang="en-US"/>
              <a:t>Ideally, once your annotated bibliography is done, you should not have to look at the source again.  This is very useful when you have limited access to sources (protected collections in a library, etc.)</a:t>
            </a:r>
          </a:p>
        </p:txBody>
      </p:sp>
    </p:spTree>
    <p:extLst>
      <p:ext uri="{BB962C8B-B14F-4D97-AF65-F5344CB8AC3E}">
        <p14:creationId xmlns:p14="http://schemas.microsoft.com/office/powerpoint/2010/main" val="219165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Sample</a:t>
            </a:r>
          </a:p>
        </p:txBody>
      </p:sp>
      <p:sp>
        <p:nvSpPr>
          <p:cNvPr id="16387" name="Rectangle 3"/>
          <p:cNvSpPr>
            <a:spLocks noGrp="1" noChangeArrowheads="1"/>
          </p:cNvSpPr>
          <p:nvPr>
            <p:ph type="body" idx="1"/>
          </p:nvPr>
        </p:nvSpPr>
        <p:spPr/>
        <p:txBody>
          <a:bodyPr/>
          <a:lstStyle/>
          <a:p>
            <a:pPr>
              <a:lnSpc>
                <a:spcPct val="80000"/>
              </a:lnSpc>
              <a:buFont typeface="Wingdings" pitchFamily="2" charset="2"/>
              <a:buNone/>
            </a:pPr>
            <a:endParaRPr lang="en-US" sz="2000" dirty="0"/>
          </a:p>
          <a:p>
            <a:pPr>
              <a:lnSpc>
                <a:spcPct val="80000"/>
              </a:lnSpc>
            </a:pPr>
            <a:r>
              <a:rPr lang="en-US" sz="2000" dirty="0"/>
              <a:t>Citation: </a:t>
            </a:r>
            <a:r>
              <a:rPr lang="en-US" sz="2000" dirty="0" err="1"/>
              <a:t>Lippman</a:t>
            </a:r>
            <a:r>
              <a:rPr lang="en-US" sz="2000" dirty="0"/>
              <a:t>, Walter. “The Indispensable Opposition.” </a:t>
            </a:r>
            <a:r>
              <a:rPr lang="en-US" sz="2000" u="sng" dirty="0"/>
              <a:t>The Atlantic Monthly</a:t>
            </a:r>
            <a:r>
              <a:rPr lang="en-US" sz="2000" dirty="0"/>
              <a:t>.  1939. Print.</a:t>
            </a:r>
          </a:p>
          <a:p>
            <a:pPr>
              <a:lnSpc>
                <a:spcPct val="80000"/>
              </a:lnSpc>
            </a:pPr>
            <a:r>
              <a:rPr lang="en-US" sz="2000" dirty="0"/>
              <a:t>Summary: </a:t>
            </a:r>
            <a:r>
              <a:rPr lang="en-US" sz="2000" dirty="0" err="1"/>
              <a:t>Lippman</a:t>
            </a:r>
            <a:r>
              <a:rPr lang="en-US" sz="2000" dirty="0"/>
              <a:t> argues that freedom of speech is not a noble right or something to be tolerated; rather, it is absolutely necessary to hear the opposition in order to improve our own opinions.</a:t>
            </a:r>
          </a:p>
          <a:p>
            <a:pPr>
              <a:lnSpc>
                <a:spcPct val="80000"/>
              </a:lnSpc>
            </a:pPr>
            <a:r>
              <a:rPr lang="en-US" sz="2000" dirty="0" smtClean="0"/>
              <a:t>Use: As a rhetoric source: arrangement </a:t>
            </a:r>
            <a:r>
              <a:rPr lang="en-US" sz="2000" dirty="0"/>
              <a:t>(counter argument/rebuttal first), establishes ethos through considering other side, uses logos through reasoning, refutes famous quotation, antithesis/parallelism, incongruous comparisons</a:t>
            </a:r>
          </a:p>
          <a:p>
            <a:pPr>
              <a:lnSpc>
                <a:spcPct val="80000"/>
              </a:lnSpc>
            </a:pPr>
            <a:r>
              <a:rPr lang="en-US" sz="2000" dirty="0"/>
              <a:t>Quotations:  “liberty of opinion is a luxury”(include page number if available), “we must protect the right of our opponents to speak because we must hear what they have to say”,  “freedom of discussion improves our own opinions”, “the liberties of other men are own vital necessity”, “we tolerate the freedom of our political opponents as we tolerate a howling baby next door”</a:t>
            </a:r>
          </a:p>
        </p:txBody>
      </p:sp>
    </p:spTree>
    <p:extLst>
      <p:ext uri="{BB962C8B-B14F-4D97-AF65-F5344CB8AC3E}">
        <p14:creationId xmlns:p14="http://schemas.microsoft.com/office/powerpoint/2010/main" val="1412910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Preparing the Works Cited page</a:t>
            </a:r>
          </a:p>
        </p:txBody>
      </p:sp>
      <p:sp>
        <p:nvSpPr>
          <p:cNvPr id="17411" name="Rectangle 3"/>
          <p:cNvSpPr>
            <a:spLocks noGrp="1" noChangeArrowheads="1"/>
          </p:cNvSpPr>
          <p:nvPr>
            <p:ph type="body" idx="1"/>
          </p:nvPr>
        </p:nvSpPr>
        <p:spPr/>
        <p:txBody>
          <a:bodyPr/>
          <a:lstStyle/>
          <a:p>
            <a:r>
              <a:rPr lang="en-US"/>
              <a:t>The Works Cited page is a complete listing of the bibliographic citations of the sources you actually used in your essay.</a:t>
            </a:r>
          </a:p>
          <a:p>
            <a:r>
              <a:rPr lang="en-US"/>
              <a:t>It appears at the end of your essay.</a:t>
            </a:r>
          </a:p>
        </p:txBody>
      </p:sp>
    </p:spTree>
    <p:extLst>
      <p:ext uri="{BB962C8B-B14F-4D97-AF65-F5344CB8AC3E}">
        <p14:creationId xmlns:p14="http://schemas.microsoft.com/office/powerpoint/2010/main" val="790267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Formatting</a:t>
            </a:r>
          </a:p>
        </p:txBody>
      </p:sp>
      <p:sp>
        <p:nvSpPr>
          <p:cNvPr id="18435" name="Rectangle 3"/>
          <p:cNvSpPr>
            <a:spLocks noGrp="1" noChangeArrowheads="1"/>
          </p:cNvSpPr>
          <p:nvPr>
            <p:ph type="body" idx="1"/>
          </p:nvPr>
        </p:nvSpPr>
        <p:spPr/>
        <p:txBody>
          <a:bodyPr/>
          <a:lstStyle/>
          <a:p>
            <a:r>
              <a:rPr lang="en-US"/>
              <a:t>Your page should say Works Cited centered at the top.</a:t>
            </a:r>
          </a:p>
          <a:p>
            <a:r>
              <a:rPr lang="en-US"/>
              <a:t>Citations appear in alphabetical order by the beginning of the citation</a:t>
            </a:r>
          </a:p>
          <a:p>
            <a:r>
              <a:rPr lang="en-US"/>
              <a:t>Double space citations</a:t>
            </a:r>
          </a:p>
          <a:p>
            <a:r>
              <a:rPr lang="en-US"/>
              <a:t>Do not indent the first line; indent the second, third, etc.</a:t>
            </a:r>
          </a:p>
        </p:txBody>
      </p:sp>
    </p:spTree>
    <p:extLst>
      <p:ext uri="{BB962C8B-B14F-4D97-AF65-F5344CB8AC3E}">
        <p14:creationId xmlns:p14="http://schemas.microsoft.com/office/powerpoint/2010/main" val="23692244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n-US"/>
              <a:t>Works Cited</a:t>
            </a:r>
          </a:p>
        </p:txBody>
      </p:sp>
      <p:sp>
        <p:nvSpPr>
          <p:cNvPr id="19459" name="Rectangle 3"/>
          <p:cNvSpPr>
            <a:spLocks noGrp="1" noChangeArrowheads="1"/>
          </p:cNvSpPr>
          <p:nvPr>
            <p:ph type="body" idx="1"/>
          </p:nvPr>
        </p:nvSpPr>
        <p:spPr/>
        <p:txBody>
          <a:bodyPr/>
          <a:lstStyle/>
          <a:p>
            <a:pPr>
              <a:lnSpc>
                <a:spcPct val="80000"/>
              </a:lnSpc>
              <a:buFont typeface="Wingdings" pitchFamily="2" charset="2"/>
              <a:buNone/>
            </a:pPr>
            <a:r>
              <a:rPr lang="en-US" sz="2400"/>
              <a:t>Allen, R.L. </a:t>
            </a:r>
            <a:r>
              <a:rPr lang="en-US" sz="2400" i="1"/>
              <a:t>The American Farm Book; or Compend of American Agriculture; Being a Practical Treatise on Soils, Manures, Draining, Irrigation, Grasses, Grain,Roots, Fruits, Cotton, Tobacco, Sugar Cane, Rice, and Every Staple Product of the United States with the Best Methods of Planting, Cultivating, and Preparation for Market</a:t>
            </a:r>
            <a:r>
              <a:rPr lang="en-US" sz="2400"/>
              <a:t>. New York: Saxton, 1849. Print.</a:t>
            </a:r>
          </a:p>
          <a:p>
            <a:pPr>
              <a:lnSpc>
                <a:spcPct val="80000"/>
              </a:lnSpc>
              <a:buFont typeface="Wingdings" pitchFamily="2" charset="2"/>
              <a:buNone/>
            </a:pPr>
            <a:r>
              <a:rPr lang="en-US" sz="2400"/>
              <a:t>Baker, Gladys L., Wayne D. Rasmussen, Vivian Wiser, and Jane M. Porter. </a:t>
            </a:r>
            <a:r>
              <a:rPr lang="en-US" sz="2400" i="1"/>
              <a:t>Century of Service: The First 100 Years of the United States Department of Agriculture</a:t>
            </a:r>
            <a:r>
              <a:rPr lang="en-US" sz="2400"/>
              <a:t>.[Federal Government], 1996. Print.</a:t>
            </a:r>
          </a:p>
          <a:p>
            <a:pPr>
              <a:lnSpc>
                <a:spcPct val="80000"/>
              </a:lnSpc>
              <a:buFont typeface="Wingdings" pitchFamily="2" charset="2"/>
              <a:buNone/>
            </a:pPr>
            <a:r>
              <a:rPr lang="en-US" sz="2400"/>
              <a:t>Danhof, Clarence H. </a:t>
            </a:r>
            <a:r>
              <a:rPr lang="en-US" sz="2400" i="1"/>
              <a:t>Change in Agriculture: The Northern United States, 1820-1870</a:t>
            </a:r>
            <a:r>
              <a:rPr lang="en-US" sz="2400"/>
              <a:t>.Cambridge, MA: Harvard UP, 1969. Print.</a:t>
            </a:r>
          </a:p>
        </p:txBody>
      </p:sp>
    </p:spTree>
    <p:extLst>
      <p:ext uri="{BB962C8B-B14F-4D97-AF65-F5344CB8AC3E}">
        <p14:creationId xmlns:p14="http://schemas.microsoft.com/office/powerpoint/2010/main" val="30493507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MLA Formatting of Your Paper</a:t>
            </a:r>
          </a:p>
        </p:txBody>
      </p:sp>
      <p:sp>
        <p:nvSpPr>
          <p:cNvPr id="20483" name="Rectangle 3"/>
          <p:cNvSpPr>
            <a:spLocks noGrp="1" noChangeArrowheads="1"/>
          </p:cNvSpPr>
          <p:nvPr>
            <p:ph type="body" idx="1"/>
          </p:nvPr>
        </p:nvSpPr>
        <p:spPr/>
        <p:txBody>
          <a:bodyPr/>
          <a:lstStyle/>
          <a:p>
            <a:pPr>
              <a:lnSpc>
                <a:spcPct val="90000"/>
              </a:lnSpc>
            </a:pPr>
            <a:r>
              <a:rPr lang="en-US" sz="2400"/>
              <a:t>Type your paper on a computer and print it out on standard, white 8.5 x 11-inch paper. </a:t>
            </a:r>
          </a:p>
          <a:p>
            <a:pPr>
              <a:lnSpc>
                <a:spcPct val="90000"/>
              </a:lnSpc>
            </a:pPr>
            <a:r>
              <a:rPr lang="en-US" sz="2400"/>
              <a:t>Double-space the text of your paper, and use a legible font (e.g. Times New Roman). The font size should be 12 pt. </a:t>
            </a:r>
          </a:p>
          <a:p>
            <a:pPr>
              <a:lnSpc>
                <a:spcPct val="90000"/>
              </a:lnSpc>
            </a:pPr>
            <a:r>
              <a:rPr lang="en-US" sz="2400"/>
              <a:t>Set the margins of your document to 1 inch on all sides. </a:t>
            </a:r>
          </a:p>
          <a:p>
            <a:pPr>
              <a:lnSpc>
                <a:spcPct val="90000"/>
              </a:lnSpc>
            </a:pPr>
            <a:r>
              <a:rPr lang="en-US" sz="2400"/>
              <a:t>Indent the first line of paragraphs one half-inch from the left margin. MLA recommends that you use the Tab key as opposed to pushing the Space Bar five times. </a:t>
            </a:r>
          </a:p>
          <a:p>
            <a:pPr>
              <a:lnSpc>
                <a:spcPct val="90000"/>
              </a:lnSpc>
            </a:pPr>
            <a:r>
              <a:rPr lang="en-US" sz="2400"/>
              <a:t>Create a header that numbers all pages consecutively in the upper right-hand corner, one-half inch from the top and flush with the right margin. </a:t>
            </a:r>
          </a:p>
        </p:txBody>
      </p:sp>
    </p:spTree>
    <p:extLst>
      <p:ext uri="{BB962C8B-B14F-4D97-AF65-F5344CB8AC3E}">
        <p14:creationId xmlns:p14="http://schemas.microsoft.com/office/powerpoint/2010/main" val="9439463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Formatting the First Page</a:t>
            </a:r>
          </a:p>
        </p:txBody>
      </p:sp>
      <p:sp>
        <p:nvSpPr>
          <p:cNvPr id="21507" name="Rectangle 3"/>
          <p:cNvSpPr>
            <a:spLocks noGrp="1" noChangeArrowheads="1"/>
          </p:cNvSpPr>
          <p:nvPr>
            <p:ph type="body" idx="1"/>
          </p:nvPr>
        </p:nvSpPr>
        <p:spPr/>
        <p:txBody>
          <a:bodyPr/>
          <a:lstStyle/>
          <a:p>
            <a:pPr>
              <a:lnSpc>
                <a:spcPct val="80000"/>
              </a:lnSpc>
            </a:pPr>
            <a:r>
              <a:rPr lang="en-US" sz="2000"/>
              <a:t>In the upper left-hand corner of the first page, list your name, your instructor's name, the course, and the date. Again, be sure to use double-spaced text. </a:t>
            </a:r>
          </a:p>
          <a:p>
            <a:pPr>
              <a:lnSpc>
                <a:spcPct val="80000"/>
              </a:lnSpc>
            </a:pPr>
            <a:r>
              <a:rPr lang="en-US" sz="2000"/>
              <a:t>Double space again and center the title. Do not underline, italicize, or place your title in quotation marks; write the title in Title Case (standard capitalization), not in all capital letters. </a:t>
            </a:r>
          </a:p>
          <a:p>
            <a:pPr>
              <a:lnSpc>
                <a:spcPct val="80000"/>
              </a:lnSpc>
            </a:pPr>
            <a:r>
              <a:rPr lang="en-US" sz="2000"/>
              <a:t>Use quotation marks and/or italics when referring to other works in your title, just as you would in your text: </a:t>
            </a:r>
            <a:r>
              <a:rPr lang="en-US" sz="2000" i="1"/>
              <a:t>Fear and Loathing in Las Vegas</a:t>
            </a:r>
            <a:r>
              <a:rPr lang="en-US" sz="2000"/>
              <a:t> as Morality Play; Human Weariness in "After Apple Picking" </a:t>
            </a:r>
          </a:p>
          <a:p>
            <a:pPr>
              <a:lnSpc>
                <a:spcPct val="80000"/>
              </a:lnSpc>
            </a:pPr>
            <a:r>
              <a:rPr lang="en-US" sz="2000"/>
              <a:t>Double space between the title and the first line of the text. </a:t>
            </a:r>
          </a:p>
          <a:p>
            <a:pPr>
              <a:lnSpc>
                <a:spcPct val="80000"/>
              </a:lnSpc>
            </a:pPr>
            <a:r>
              <a:rPr lang="en-US" sz="2000"/>
              <a:t>Create a header in the upper right-hand corner that includes your last name, followed by a space with a page number; number all pages consecutively with Arabic numerals (1, 2, 3, 4, etc.), one-half inch from the top and flush with the right margin. </a:t>
            </a:r>
          </a:p>
        </p:txBody>
      </p:sp>
    </p:spTree>
    <p:extLst>
      <p:ext uri="{BB962C8B-B14F-4D97-AF65-F5344CB8AC3E}">
        <p14:creationId xmlns:p14="http://schemas.microsoft.com/office/powerpoint/2010/main" val="1389697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MLA Sample Pap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600200"/>
            <a:ext cx="3800475" cy="4895850"/>
          </a:xfrm>
          <a:prstGeom prst="rect">
            <a:avLst/>
          </a:prstGeom>
          <a:noFill/>
          <a:extLst>
            <a:ext uri="{909E8E84-426E-40DD-AFC4-6F175D3DCCD1}">
              <a14:hiddenFill xmlns:a14="http://schemas.microsoft.com/office/drawing/2010/main">
                <a:solidFill>
                  <a:srgbClr val="FFFFFF"/>
                </a:solidFill>
              </a14:hiddenFill>
            </a:ext>
          </a:extLst>
        </p:spPr>
      </p:pic>
      <p:sp>
        <p:nvSpPr>
          <p:cNvPr id="22533" name="Text Box 5"/>
          <p:cNvSpPr txBox="1">
            <a:spLocks noChangeArrowheads="1"/>
          </p:cNvSpPr>
          <p:nvPr/>
        </p:nvSpPr>
        <p:spPr bwMode="auto">
          <a:xfrm>
            <a:off x="914400" y="609600"/>
            <a:ext cx="533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b="1"/>
              <a:t>Sample First Page</a:t>
            </a:r>
          </a:p>
        </p:txBody>
      </p:sp>
    </p:spTree>
    <p:extLst>
      <p:ext uri="{BB962C8B-B14F-4D97-AF65-F5344CB8AC3E}">
        <p14:creationId xmlns:p14="http://schemas.microsoft.com/office/powerpoint/2010/main" val="7394866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r>
              <a:rPr lang="en-US" sz="4000"/>
              <a:t>How to do an Annotated Bibliography and Works Cited, with a little bit on MLA formatting</a:t>
            </a:r>
          </a:p>
        </p:txBody>
      </p:sp>
    </p:spTree>
    <p:extLst>
      <p:ext uri="{BB962C8B-B14F-4D97-AF65-F5344CB8AC3E}">
        <p14:creationId xmlns:p14="http://schemas.microsoft.com/office/powerpoint/2010/main" val="27347799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3400"/>
              <a:t>Overall Annotated Bibliography Format</a:t>
            </a:r>
          </a:p>
        </p:txBody>
      </p:sp>
      <p:sp>
        <p:nvSpPr>
          <p:cNvPr id="6147" name="Rectangle 3"/>
          <p:cNvSpPr>
            <a:spLocks noGrp="1" noChangeArrowheads="1"/>
          </p:cNvSpPr>
          <p:nvPr>
            <p:ph type="body" idx="1"/>
          </p:nvPr>
        </p:nvSpPr>
        <p:spPr/>
        <p:txBody>
          <a:bodyPr/>
          <a:lstStyle/>
          <a:p>
            <a:r>
              <a:rPr lang="en-US" dirty="0"/>
              <a:t>Complete bibliographic information</a:t>
            </a:r>
          </a:p>
          <a:p>
            <a:r>
              <a:rPr lang="en-US" dirty="0"/>
              <a:t>Summary (of Source Material)</a:t>
            </a:r>
          </a:p>
          <a:p>
            <a:r>
              <a:rPr lang="en-US" dirty="0" smtClean="0"/>
              <a:t>Use </a:t>
            </a:r>
            <a:r>
              <a:rPr lang="en-US" dirty="0"/>
              <a:t>(How you might use this source in your essay)</a:t>
            </a:r>
          </a:p>
          <a:p>
            <a:r>
              <a:rPr lang="en-US" dirty="0"/>
              <a:t>Important Quotations</a:t>
            </a:r>
          </a:p>
        </p:txBody>
      </p:sp>
    </p:spTree>
    <p:extLst>
      <p:ext uri="{BB962C8B-B14F-4D97-AF65-F5344CB8AC3E}">
        <p14:creationId xmlns:p14="http://schemas.microsoft.com/office/powerpoint/2010/main" val="1951853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US"/>
              <a:t>Complete Bibliographic Information</a:t>
            </a:r>
          </a:p>
        </p:txBody>
      </p:sp>
      <p:sp>
        <p:nvSpPr>
          <p:cNvPr id="8195" name="Rectangle 3"/>
          <p:cNvSpPr>
            <a:spLocks noGrp="1" noChangeArrowheads="1"/>
          </p:cNvSpPr>
          <p:nvPr>
            <p:ph type="body" idx="1"/>
          </p:nvPr>
        </p:nvSpPr>
        <p:spPr/>
        <p:txBody>
          <a:bodyPr/>
          <a:lstStyle/>
          <a:p>
            <a:r>
              <a:rPr lang="en-US"/>
              <a:t>This is the complete publication information for your source as it will appear in your Works Cited.  Your bibliography lists all the sources you consulted; your Works Cited lists the ones that actually appear in your essay</a:t>
            </a:r>
          </a:p>
        </p:txBody>
      </p:sp>
    </p:spTree>
    <p:extLst>
      <p:ext uri="{BB962C8B-B14F-4D97-AF65-F5344CB8AC3E}">
        <p14:creationId xmlns:p14="http://schemas.microsoft.com/office/powerpoint/2010/main" val="3239385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Bibliography Examples</a:t>
            </a:r>
          </a:p>
        </p:txBody>
      </p:sp>
      <p:sp>
        <p:nvSpPr>
          <p:cNvPr id="9219" name="Rectangle 3"/>
          <p:cNvSpPr>
            <a:spLocks noGrp="1" noChangeArrowheads="1"/>
          </p:cNvSpPr>
          <p:nvPr>
            <p:ph type="body" idx="1"/>
          </p:nvPr>
        </p:nvSpPr>
        <p:spPr/>
        <p:txBody>
          <a:bodyPr/>
          <a:lstStyle/>
          <a:p>
            <a:r>
              <a:rPr lang="en-US"/>
              <a:t>Obama, Barack. </a:t>
            </a:r>
            <a:r>
              <a:rPr lang="en-US" u="sng"/>
              <a:t>Dreams from my Father: </a:t>
            </a:r>
            <a:r>
              <a:rPr lang="en-US"/>
              <a:t>	</a:t>
            </a:r>
            <a:r>
              <a:rPr lang="en-US" u="sng"/>
              <a:t>A Story of Race and Inheritance.</a:t>
            </a:r>
            <a:r>
              <a:rPr lang="en-US"/>
              <a:t> New 	York: Crown, 2007.</a:t>
            </a:r>
          </a:p>
          <a:p>
            <a:r>
              <a:rPr lang="en-US"/>
              <a:t>Obama, Barack. “Full Text of Obama’s 	Nobel Peace Prize Acceptance 	Speech.” </a:t>
            </a:r>
            <a:r>
              <a:rPr lang="en-US" i="1"/>
              <a:t>MSNBC.</a:t>
            </a:r>
            <a:r>
              <a:rPr lang="en-US"/>
              <a:t>  MSNBC, 10 	December 2009. Web. 27 January 	2010.</a:t>
            </a:r>
          </a:p>
        </p:txBody>
      </p:sp>
    </p:spTree>
    <p:extLst>
      <p:ext uri="{BB962C8B-B14F-4D97-AF65-F5344CB8AC3E}">
        <p14:creationId xmlns:p14="http://schemas.microsoft.com/office/powerpoint/2010/main" val="1927829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More Examples</a:t>
            </a:r>
          </a:p>
        </p:txBody>
      </p:sp>
      <p:sp>
        <p:nvSpPr>
          <p:cNvPr id="10243" name="Rectangle 3"/>
          <p:cNvSpPr>
            <a:spLocks noGrp="1" noChangeArrowheads="1"/>
          </p:cNvSpPr>
          <p:nvPr>
            <p:ph type="body" idx="1"/>
          </p:nvPr>
        </p:nvSpPr>
        <p:spPr/>
        <p:txBody>
          <a:bodyPr/>
          <a:lstStyle/>
          <a:p>
            <a:r>
              <a:rPr lang="en-US" i="1"/>
              <a:t>John McCain for Senator.</a:t>
            </a:r>
            <a:r>
              <a:rPr lang="en-US"/>
              <a:t> Friends of John 	McCain. Web. 27 January 2010.</a:t>
            </a:r>
          </a:p>
          <a:p>
            <a:endParaRPr lang="en-US"/>
          </a:p>
          <a:p>
            <a:pPr>
              <a:buFont typeface="Wingdings" pitchFamily="2" charset="2"/>
              <a:buNone/>
            </a:pPr>
            <a:endParaRPr lang="en-US" i="1"/>
          </a:p>
        </p:txBody>
      </p:sp>
    </p:spTree>
    <p:extLst>
      <p:ext uri="{BB962C8B-B14F-4D97-AF65-F5344CB8AC3E}">
        <p14:creationId xmlns:p14="http://schemas.microsoft.com/office/powerpoint/2010/main" val="14343597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Basic Format for Electronic Sources</a:t>
            </a:r>
          </a:p>
        </p:txBody>
      </p:sp>
      <p:sp>
        <p:nvSpPr>
          <p:cNvPr id="11267" name="Rectangle 3"/>
          <p:cNvSpPr>
            <a:spLocks noGrp="1" noChangeArrowheads="1"/>
          </p:cNvSpPr>
          <p:nvPr>
            <p:ph type="body" idx="1"/>
          </p:nvPr>
        </p:nvSpPr>
        <p:spPr/>
        <p:txBody>
          <a:bodyPr/>
          <a:lstStyle/>
          <a:p>
            <a:pPr>
              <a:lnSpc>
                <a:spcPct val="80000"/>
              </a:lnSpc>
            </a:pPr>
            <a:r>
              <a:rPr lang="en-US" sz="2000"/>
              <a:t>Author and/or editor names (if available) </a:t>
            </a:r>
          </a:p>
          <a:p>
            <a:pPr>
              <a:lnSpc>
                <a:spcPct val="80000"/>
              </a:lnSpc>
            </a:pPr>
            <a:r>
              <a:rPr lang="en-US" sz="2000"/>
              <a:t>Article name in quotation marks (if applicable) </a:t>
            </a:r>
          </a:p>
          <a:p>
            <a:pPr>
              <a:lnSpc>
                <a:spcPct val="80000"/>
              </a:lnSpc>
            </a:pPr>
            <a:r>
              <a:rPr lang="en-US" sz="2000"/>
              <a:t>Title of the Website, project, or book in italics. (Remember that some Print publications have Web publications with slightly different names. They may, for example, include the additional information or otherwise modified information, like domain names [e.g. .com or .net].) </a:t>
            </a:r>
          </a:p>
          <a:p>
            <a:pPr>
              <a:lnSpc>
                <a:spcPct val="80000"/>
              </a:lnSpc>
            </a:pPr>
            <a:r>
              <a:rPr lang="en-US" sz="2000"/>
              <a:t>Any version numbers available, including revisions, posting dates, volumes, or issue numbers. </a:t>
            </a:r>
          </a:p>
          <a:p>
            <a:pPr>
              <a:lnSpc>
                <a:spcPct val="80000"/>
              </a:lnSpc>
            </a:pPr>
            <a:r>
              <a:rPr lang="en-US" sz="2000"/>
              <a:t>Publisher information, including the publisher name and publishing date. </a:t>
            </a:r>
          </a:p>
          <a:p>
            <a:pPr>
              <a:lnSpc>
                <a:spcPct val="80000"/>
              </a:lnSpc>
            </a:pPr>
            <a:r>
              <a:rPr lang="en-US" sz="2000"/>
              <a:t>Take note of any page numbers (if available). </a:t>
            </a:r>
          </a:p>
          <a:p>
            <a:pPr>
              <a:lnSpc>
                <a:spcPct val="80000"/>
              </a:lnSpc>
            </a:pPr>
            <a:r>
              <a:rPr lang="en-US" sz="2000"/>
              <a:t>Date you accessed the material. </a:t>
            </a:r>
          </a:p>
        </p:txBody>
      </p:sp>
    </p:spTree>
    <p:extLst>
      <p:ext uri="{BB962C8B-B14F-4D97-AF65-F5344CB8AC3E}">
        <p14:creationId xmlns:p14="http://schemas.microsoft.com/office/powerpoint/2010/main" val="36293605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The Best Online Source for Help</a:t>
            </a:r>
          </a:p>
        </p:txBody>
      </p:sp>
      <p:sp>
        <p:nvSpPr>
          <p:cNvPr id="12291" name="Rectangle 3"/>
          <p:cNvSpPr>
            <a:spLocks noGrp="1" noChangeArrowheads="1"/>
          </p:cNvSpPr>
          <p:nvPr>
            <p:ph type="body" idx="1"/>
          </p:nvPr>
        </p:nvSpPr>
        <p:spPr/>
        <p:txBody>
          <a:bodyPr/>
          <a:lstStyle/>
          <a:p>
            <a:r>
              <a:rPr lang="en-US"/>
              <a:t>The Purdue Online Writing Lab (OWL)</a:t>
            </a:r>
          </a:p>
          <a:p>
            <a:r>
              <a:rPr lang="en-US"/>
              <a:t>MLA Style Guide</a:t>
            </a:r>
          </a:p>
          <a:p>
            <a:r>
              <a:rPr lang="en-US"/>
              <a:t>http://owl.english.purdue.edu/owl/section/2/11/</a:t>
            </a:r>
          </a:p>
        </p:txBody>
      </p:sp>
    </p:spTree>
    <p:extLst>
      <p:ext uri="{BB962C8B-B14F-4D97-AF65-F5344CB8AC3E}">
        <p14:creationId xmlns:p14="http://schemas.microsoft.com/office/powerpoint/2010/main" val="3093773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Summary</a:t>
            </a:r>
          </a:p>
        </p:txBody>
      </p:sp>
      <p:sp>
        <p:nvSpPr>
          <p:cNvPr id="13315" name="Rectangle 3"/>
          <p:cNvSpPr>
            <a:spLocks noGrp="1" noChangeArrowheads="1"/>
          </p:cNvSpPr>
          <p:nvPr>
            <p:ph type="body" idx="1"/>
          </p:nvPr>
        </p:nvSpPr>
        <p:spPr/>
        <p:txBody>
          <a:bodyPr/>
          <a:lstStyle/>
          <a:p>
            <a:r>
              <a:rPr lang="en-US"/>
              <a:t>This is a summary of the content of the source</a:t>
            </a:r>
          </a:p>
          <a:p>
            <a:r>
              <a:rPr lang="en-US"/>
              <a:t>For rhetorical sources, this should be the argument of the source</a:t>
            </a:r>
          </a:p>
          <a:p>
            <a:r>
              <a:rPr lang="en-US"/>
              <a:t>For informational sources, this should be a summary of the information in the source – NOT a description of the source</a:t>
            </a:r>
          </a:p>
        </p:txBody>
      </p:sp>
    </p:spTree>
    <p:extLst>
      <p:ext uri="{BB962C8B-B14F-4D97-AF65-F5344CB8AC3E}">
        <p14:creationId xmlns:p14="http://schemas.microsoft.com/office/powerpoint/2010/main" val="1286536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1056</Words>
  <Application>Microsoft Office PowerPoint</Application>
  <PresentationFormat>On-screen Show (4:3)</PresentationFormat>
  <Paragraphs>67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How to do an Annotated Bibliography and Works Cited, with a little bit on MLA formatting</vt:lpstr>
      <vt:lpstr>Overall Annotated Bibliography Format</vt:lpstr>
      <vt:lpstr>Complete Bibliographic Information</vt:lpstr>
      <vt:lpstr>Bibliography Examples</vt:lpstr>
      <vt:lpstr>More Examples</vt:lpstr>
      <vt:lpstr>Basic Format for Electronic Sources</vt:lpstr>
      <vt:lpstr>The Best Online Source for Help</vt:lpstr>
      <vt:lpstr>Summary</vt:lpstr>
      <vt:lpstr>Use</vt:lpstr>
      <vt:lpstr>Important Quotations</vt:lpstr>
      <vt:lpstr>Sample</vt:lpstr>
      <vt:lpstr>Preparing the Works Cited page</vt:lpstr>
      <vt:lpstr>Formatting</vt:lpstr>
      <vt:lpstr>Works Cited</vt:lpstr>
      <vt:lpstr>MLA Formatting of Your Paper</vt:lpstr>
      <vt:lpstr>Formatting the First Page</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mpstech</dc:creator>
  <cp:lastModifiedBy>mpstech</cp:lastModifiedBy>
  <cp:revision>1</cp:revision>
  <dcterms:created xsi:type="dcterms:W3CDTF">2012-02-13T13:26:17Z</dcterms:created>
  <dcterms:modified xsi:type="dcterms:W3CDTF">2012-02-13T13:29:06Z</dcterms:modified>
</cp:coreProperties>
</file>