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4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39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090197596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" name="Shape 3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Shape 9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Shape 97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Shape 9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hape 103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4" name="Shape 10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Shape 11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" name="Shape 4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" name="Shape 5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Shape 5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Shape 6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Shape 6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Shape 7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Shape 8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Shape 8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/>
        </p:nvSpPr>
        <p:spPr>
          <a:xfrm>
            <a:off x="372035" y="311039"/>
            <a:ext cx="8399999" cy="4440899"/>
          </a:xfrm>
          <a:prstGeom prst="roundRect">
            <a:avLst>
              <a:gd name="adj" fmla="val 3653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  <p:sp>
        <p:nvSpPr>
          <p:cNvPr id="9" name="Shape 9"/>
          <p:cNvSpPr/>
          <p:nvPr/>
        </p:nvSpPr>
        <p:spPr>
          <a:xfrm>
            <a:off x="372035" y="4904401"/>
            <a:ext cx="8399999" cy="1206600"/>
          </a:xfrm>
          <a:prstGeom prst="roundRect">
            <a:avLst>
              <a:gd name="adj" fmla="val 15243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  <p:sp>
        <p:nvSpPr>
          <p:cNvPr id="10" name="Shape 10"/>
          <p:cNvSpPr txBox="1">
            <a:spLocks noGrp="1"/>
          </p:cNvSpPr>
          <p:nvPr>
            <p:ph type="ctrTitle"/>
          </p:nvPr>
        </p:nvSpPr>
        <p:spPr>
          <a:xfrm>
            <a:off x="685800" y="630810"/>
            <a:ext cx="7772400" cy="37893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4572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indent="4572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indent="4572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indent="4572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indent="4572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indent="4572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indent="4572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indent="4572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indent="4572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subTitle" idx="1"/>
          </p:nvPr>
        </p:nvSpPr>
        <p:spPr>
          <a:xfrm>
            <a:off x="685800" y="5195894"/>
            <a:ext cx="7772400" cy="6140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indent="1905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indent="1905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indent="1905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indent="1905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indent="1905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indent="1905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indent="1905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indent="1905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indent="1905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x" type="tx">
  <p:cSld name="tx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/>
        </p:nvSpPr>
        <p:spPr>
          <a:xfrm>
            <a:off x="372035" y="1550894"/>
            <a:ext cx="8399999" cy="5170500"/>
          </a:xfrm>
          <a:prstGeom prst="roundRect">
            <a:avLst>
              <a:gd name="adj" fmla="val 297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  <p:sp>
        <p:nvSpPr>
          <p:cNvPr id="14" name="Shape 14"/>
          <p:cNvSpPr/>
          <p:nvPr/>
        </p:nvSpPr>
        <p:spPr>
          <a:xfrm rot="10800000" flipH="1">
            <a:off x="372035" y="-120"/>
            <a:ext cx="8399999" cy="1399800"/>
          </a:xfrm>
          <a:prstGeom prst="round2SameRect">
            <a:avLst>
              <a:gd name="adj1" fmla="val 10590"/>
              <a:gd name="adj2" fmla="val 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rtl="0">
              <a:defRPr>
                <a:solidFill>
                  <a:schemeClr val="dk2"/>
                </a:solidFill>
              </a:defRPr>
            </a:lvl1pPr>
            <a:lvl2pPr rtl="0">
              <a:defRPr>
                <a:solidFill>
                  <a:schemeClr val="dk2"/>
                </a:solidFill>
              </a:defRPr>
            </a:lvl2pPr>
            <a:lvl3pPr rtl="0">
              <a:defRPr>
                <a:solidFill>
                  <a:schemeClr val="dk2"/>
                </a:solidFill>
              </a:defRPr>
            </a:lvl3pPr>
            <a:lvl4pPr rtl="0">
              <a:defRPr>
                <a:solidFill>
                  <a:schemeClr val="dk2"/>
                </a:solidFill>
              </a:defRPr>
            </a:lvl4pPr>
            <a:lvl5pPr rtl="0">
              <a:defRPr>
                <a:solidFill>
                  <a:schemeClr val="dk2"/>
                </a:solidFill>
              </a:defRPr>
            </a:lvl5pPr>
            <a:lvl6pPr rtl="0">
              <a:defRPr>
                <a:solidFill>
                  <a:schemeClr val="dk2"/>
                </a:solidFill>
              </a:defRPr>
            </a:lvl6pPr>
            <a:lvl7pPr rtl="0">
              <a:defRPr>
                <a:solidFill>
                  <a:schemeClr val="dk2"/>
                </a:solidFill>
              </a:defRPr>
            </a:lvl7pPr>
            <a:lvl8pPr rtl="0">
              <a:defRPr>
                <a:solidFill>
                  <a:schemeClr val="dk2"/>
                </a:solidFill>
              </a:defRPr>
            </a:lvl8pPr>
            <a:lvl9pPr rtl="0"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ColTx" type="twoColTx">
  <p:cSld name="twoColTx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/>
        </p:nvSpPr>
        <p:spPr>
          <a:xfrm>
            <a:off x="372035" y="1550894"/>
            <a:ext cx="4114800" cy="5170500"/>
          </a:xfrm>
          <a:prstGeom prst="roundRect">
            <a:avLst>
              <a:gd name="adj" fmla="val 3784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  <p:sp>
        <p:nvSpPr>
          <p:cNvPr id="19" name="Shape 19"/>
          <p:cNvSpPr/>
          <p:nvPr/>
        </p:nvSpPr>
        <p:spPr>
          <a:xfrm rot="10800000" flipH="1">
            <a:off x="372035" y="-120"/>
            <a:ext cx="8399999" cy="1399800"/>
          </a:xfrm>
          <a:prstGeom prst="round2SameRect">
            <a:avLst>
              <a:gd name="adj1" fmla="val 10590"/>
              <a:gd name="adj2" fmla="val 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rtl="0">
              <a:defRPr>
                <a:solidFill>
                  <a:schemeClr val="dk2"/>
                </a:solidFill>
              </a:defRPr>
            </a:lvl1pPr>
            <a:lvl2pPr rtl="0">
              <a:defRPr>
                <a:solidFill>
                  <a:schemeClr val="dk2"/>
                </a:solidFill>
              </a:defRPr>
            </a:lvl2pPr>
            <a:lvl3pPr rtl="0">
              <a:defRPr>
                <a:solidFill>
                  <a:schemeClr val="dk2"/>
                </a:solidFill>
              </a:defRPr>
            </a:lvl3pPr>
            <a:lvl4pPr rtl="0">
              <a:defRPr>
                <a:solidFill>
                  <a:schemeClr val="dk2"/>
                </a:solidFill>
              </a:defRPr>
            </a:lvl4pPr>
            <a:lvl5pPr rtl="0">
              <a:defRPr>
                <a:solidFill>
                  <a:schemeClr val="dk2"/>
                </a:solidFill>
              </a:defRPr>
            </a:lvl5pPr>
            <a:lvl6pPr rtl="0">
              <a:defRPr>
                <a:solidFill>
                  <a:schemeClr val="dk2"/>
                </a:solidFill>
              </a:defRPr>
            </a:lvl6pPr>
            <a:lvl7pPr rtl="0">
              <a:defRPr>
                <a:solidFill>
                  <a:schemeClr val="dk2"/>
                </a:solidFill>
              </a:defRPr>
            </a:lvl7pPr>
            <a:lvl8pPr rtl="0">
              <a:defRPr>
                <a:solidFill>
                  <a:schemeClr val="dk2"/>
                </a:solidFill>
              </a:defRPr>
            </a:lvl8pPr>
            <a:lvl9pPr rtl="0"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39255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>
            <a:endParaRPr/>
          </a:p>
        </p:txBody>
      </p:sp>
      <p:sp>
        <p:nvSpPr>
          <p:cNvPr id="22" name="Shape 22"/>
          <p:cNvSpPr/>
          <p:nvPr/>
        </p:nvSpPr>
        <p:spPr>
          <a:xfrm>
            <a:off x="4657164" y="1550894"/>
            <a:ext cx="4114800" cy="5170500"/>
          </a:xfrm>
          <a:prstGeom prst="roundRect">
            <a:avLst>
              <a:gd name="adj" fmla="val 3784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2"/>
          </p:nvPr>
        </p:nvSpPr>
        <p:spPr>
          <a:xfrm>
            <a:off x="4761353" y="1600200"/>
            <a:ext cx="39255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Only" type="titleOnly">
  <p:cSld name="titleOnly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/>
          <p:nvPr/>
        </p:nvSpPr>
        <p:spPr>
          <a:xfrm>
            <a:off x="372035" y="1550894"/>
            <a:ext cx="8399999" cy="5170500"/>
          </a:xfrm>
          <a:prstGeom prst="roundRect">
            <a:avLst>
              <a:gd name="adj" fmla="val 297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  <p:sp>
        <p:nvSpPr>
          <p:cNvPr id="26" name="Shape 26"/>
          <p:cNvSpPr/>
          <p:nvPr/>
        </p:nvSpPr>
        <p:spPr>
          <a:xfrm rot="10800000" flipH="1">
            <a:off x="372035" y="-120"/>
            <a:ext cx="8399999" cy="1399800"/>
          </a:xfrm>
          <a:prstGeom prst="round2SameRect">
            <a:avLst>
              <a:gd name="adj1" fmla="val 10590"/>
              <a:gd name="adj2" fmla="val 0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rtl="0">
              <a:defRPr>
                <a:solidFill>
                  <a:schemeClr val="dk2"/>
                </a:solidFill>
              </a:defRPr>
            </a:lvl1pPr>
            <a:lvl2pPr rtl="0">
              <a:defRPr>
                <a:solidFill>
                  <a:schemeClr val="dk2"/>
                </a:solidFill>
              </a:defRPr>
            </a:lvl2pPr>
            <a:lvl3pPr rtl="0">
              <a:defRPr>
                <a:solidFill>
                  <a:schemeClr val="dk2"/>
                </a:solidFill>
              </a:defRPr>
            </a:lvl3pPr>
            <a:lvl4pPr rtl="0">
              <a:defRPr>
                <a:solidFill>
                  <a:schemeClr val="dk2"/>
                </a:solidFill>
              </a:defRPr>
            </a:lvl4pPr>
            <a:lvl5pPr rtl="0">
              <a:defRPr>
                <a:solidFill>
                  <a:schemeClr val="dk2"/>
                </a:solidFill>
              </a:defRPr>
            </a:lvl5pPr>
            <a:lvl6pPr rtl="0">
              <a:defRPr>
                <a:solidFill>
                  <a:schemeClr val="dk2"/>
                </a:solidFill>
              </a:defRPr>
            </a:lvl6pPr>
            <a:lvl7pPr rtl="0">
              <a:defRPr>
                <a:solidFill>
                  <a:schemeClr val="dk2"/>
                </a:solidFill>
              </a:defRPr>
            </a:lvl7pPr>
            <a:lvl8pPr rtl="0">
              <a:defRPr>
                <a:solidFill>
                  <a:schemeClr val="dk2"/>
                </a:solidFill>
              </a:defRPr>
            </a:lvl8pPr>
            <a:lvl9pPr rtl="0"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_ONLY">
  <p:cSld name="CAPTION_ONL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body" idx="1"/>
          </p:nvPr>
        </p:nvSpPr>
        <p:spPr>
          <a:xfrm>
            <a:off x="372035" y="5702203"/>
            <a:ext cx="8399999" cy="8655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66666"/>
              <a:buFont typeface="Arial"/>
              <a:buChar char="•"/>
              <a:defRPr sz="2400" b="1">
                <a:solidFill>
                  <a:schemeClr val="lt1"/>
                </a:solidFill>
              </a:defRPr>
            </a:lvl1pPr>
            <a:lvl2pPr marL="34290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Courier New"/>
              <a:buChar char="o"/>
              <a:defRPr sz="2400" b="1">
                <a:solidFill>
                  <a:schemeClr val="lt1"/>
                </a:solidFill>
              </a:defRPr>
            </a:lvl2pPr>
            <a:lvl3pPr marL="34290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Wingdings"/>
              <a:buChar char="§"/>
              <a:defRPr sz="2400" b="1">
                <a:solidFill>
                  <a:schemeClr val="lt1"/>
                </a:solidFill>
              </a:defRPr>
            </a:lvl3pPr>
            <a:lvl4pPr marL="34290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66666"/>
              <a:buFont typeface="Arial"/>
              <a:buChar char="•"/>
              <a:defRPr sz="2400" b="1">
                <a:solidFill>
                  <a:schemeClr val="lt1"/>
                </a:solidFill>
              </a:defRPr>
            </a:lvl4pPr>
            <a:lvl5pPr marL="34290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Courier New"/>
              <a:buChar char="o"/>
              <a:defRPr sz="2400" b="1">
                <a:solidFill>
                  <a:schemeClr val="lt1"/>
                </a:solidFill>
              </a:defRPr>
            </a:lvl5pPr>
            <a:lvl6pPr marL="34290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Wingdings"/>
              <a:buChar char="§"/>
              <a:defRPr sz="2400" b="1">
                <a:solidFill>
                  <a:schemeClr val="lt1"/>
                </a:solidFill>
              </a:defRPr>
            </a:lvl6pPr>
            <a:lvl7pPr marL="34290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66666"/>
              <a:buFont typeface="Arial"/>
              <a:buChar char="•"/>
              <a:defRPr sz="2400" b="1">
                <a:solidFill>
                  <a:schemeClr val="lt1"/>
                </a:solidFill>
              </a:defRPr>
            </a:lvl7pPr>
            <a:lvl8pPr marL="34290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Courier New"/>
              <a:buChar char="o"/>
              <a:defRPr sz="2400" b="1">
                <a:solidFill>
                  <a:schemeClr val="lt1"/>
                </a:solidFill>
              </a:defRPr>
            </a:lvl8pPr>
            <a:lvl9pPr marL="34290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Wingdings"/>
              <a:buChar char="§"/>
              <a:defRPr sz="2400" b="1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0" name="Shape 30"/>
          <p:cNvSpPr/>
          <p:nvPr/>
        </p:nvSpPr>
        <p:spPr>
          <a:xfrm>
            <a:off x="372035" y="311039"/>
            <a:ext cx="8399999" cy="5158200"/>
          </a:xfrm>
          <a:prstGeom prst="roundRect">
            <a:avLst>
              <a:gd name="adj" fmla="val 2776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>
            <a:off x="372035" y="314112"/>
            <a:ext cx="8399999" cy="6229800"/>
          </a:xfrm>
          <a:prstGeom prst="roundRect">
            <a:avLst>
              <a:gd name="adj" fmla="val 2255"/>
            </a:avLst>
          </a:prstGeom>
          <a:solidFill>
            <a:srgbClr val="FFFFFF"/>
          </a:solidFill>
          <a:ln>
            <a:noFill/>
          </a:ln>
        </p:spPr>
        <p:txBody>
          <a:bodyPr lIns="91425" tIns="45700" rIns="91425" bIns="45700" anchor="ctr" anchorCtr="0">
            <a:sp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dk2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2286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indent="2286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indent="2286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indent="2286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indent="2286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indent="2286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indent="2286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indent="2286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indent="2286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indent="-342900" algn="l" rtl="0">
              <a:spcBef>
                <a:spcPts val="600"/>
              </a:spcBef>
              <a:buClr>
                <a:schemeClr val="dk1"/>
              </a:buClr>
              <a:buSzPct val="166666"/>
              <a:buFont typeface="Arial"/>
              <a:buChar char="•"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742950" indent="-285750" algn="l" rtl="0">
              <a:spcBef>
                <a:spcPts val="480"/>
              </a:spcBef>
              <a:buClr>
                <a:schemeClr val="dk1"/>
              </a:buClr>
              <a:buSzPct val="100000"/>
              <a:buFont typeface="Courier New"/>
              <a:buChar char="o"/>
              <a:defRPr sz="24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143000" indent="-228600" algn="l" rtl="0">
              <a:spcBef>
                <a:spcPts val="480"/>
              </a:spcBef>
              <a:buClr>
                <a:schemeClr val="dk1"/>
              </a:buClr>
              <a:buSzPct val="100000"/>
              <a:buFont typeface="Wingdings"/>
              <a:buChar char="§"/>
              <a:defRPr sz="24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600200" indent="-228600" algn="l" rtl="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057400" indent="-228600" algn="l" rtl="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514600" indent="-228600" algn="l" rtl="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2971800" indent="-228600" algn="l" rtl="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429000" indent="-228600" algn="l" rtl="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3886200" indent="-228600" algn="l" rtl="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>
            <a:spLocks noGrp="1"/>
          </p:cNvSpPr>
          <p:nvPr>
            <p:ph type="ctrTitle"/>
          </p:nvPr>
        </p:nvSpPr>
        <p:spPr>
          <a:xfrm>
            <a:off x="685800" y="630810"/>
            <a:ext cx="7772400" cy="37893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 sz="2400"/>
              <a:t>The Purdue OWL Presents </a:t>
            </a:r>
            <a:r>
              <a:rPr lang="en"/>
              <a:t>Avoiding Plagiarism</a:t>
            </a:r>
          </a:p>
        </p:txBody>
      </p:sp>
      <p:sp>
        <p:nvSpPr>
          <p:cNvPr id="35" name="Shape 35"/>
          <p:cNvSpPr txBox="1">
            <a:spLocks noGrp="1"/>
          </p:cNvSpPr>
          <p:nvPr>
            <p:ph type="subTitle" idx="1"/>
          </p:nvPr>
        </p:nvSpPr>
        <p:spPr>
          <a:xfrm>
            <a:off x="685800" y="5195894"/>
            <a:ext cx="7772400" cy="614099"/>
          </a:xfrm>
          <a:prstGeom prst="rect">
            <a:avLst/>
          </a:prstGeom>
        </p:spPr>
        <p:txBody>
          <a:bodyPr lIns="91425" tIns="91425" rIns="91425" bIns="91425" anchor="ctr" anchorCtr="0">
            <a:spAutoFit/>
          </a:bodyPr>
          <a:lstStyle/>
          <a:p>
            <a:pPr>
              <a:buNone/>
            </a:pPr>
            <a:r>
              <a:rPr lang="en"/>
              <a:t>How and When to Cite 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Best Practices</a:t>
            </a:r>
          </a:p>
        </p:txBody>
      </p:sp>
      <p:sp>
        <p:nvSpPr>
          <p:cNvPr id="89" name="Shape 89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Use a statement that credits the source somewhere in the paraphrase or summary, e.g., According to Jonathan Kozol, ....</a:t>
            </a:r>
          </a:p>
          <a:p>
            <a:endParaRPr lang="en"/>
          </a:p>
          <a:p>
            <a:pPr marL="457200" lvl="0" indent="-41910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Check your paraphrase or summary against the original text; correct any errors in content accuracy, and be sure to use quotation marks to set off any exact phrases from the original text</a:t>
            </a:r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Best Practices</a:t>
            </a:r>
          </a:p>
        </p:txBody>
      </p:sp>
      <p:sp>
        <p:nvSpPr>
          <p:cNvPr id="95" name="Shape 9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Check your paraphrase or summary against sentence and paragraph structure, as copying those is also considered plagiarism.</a:t>
            </a:r>
          </a:p>
          <a:p>
            <a:endParaRPr lang="en"/>
          </a:p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Put quotation marks around any unique words or phrases that you cannot or do not want to change, e.g., "savage inequalities" exist throughout our educational system (Kozol).</a:t>
            </a:r>
          </a:p>
          <a:p>
            <a:endParaRPr lang="en"/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Shape 100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Works Cited</a:t>
            </a:r>
          </a:p>
        </p:txBody>
      </p:sp>
      <p:sp>
        <p:nvSpPr>
          <p:cNvPr id="101" name="Shape 10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rtl="0">
              <a:buNone/>
            </a:pPr>
            <a:r>
              <a:rPr lang="en"/>
              <a:t>Create an alphabetized list of sources referenced at the end of a paper or post.  </a:t>
            </a:r>
          </a:p>
          <a:p>
            <a:endParaRPr lang="en"/>
          </a:p>
          <a:p>
            <a:pPr lvl="0" rtl="0">
              <a:buNone/>
            </a:pPr>
            <a:r>
              <a:rPr lang="en"/>
              <a:t>Use easybib.com to help you.  </a:t>
            </a:r>
          </a:p>
          <a:p>
            <a:endParaRPr lang="en"/>
          </a:p>
          <a:p>
            <a:endParaRPr lang="en"/>
          </a:p>
        </p:txBody>
      </p:sp>
    </p:spTree>
  </p:cSld>
  <p:clrMapOvr>
    <a:masterClrMapping/>
  </p:clrMapOvr>
  <p:transition spd="slow">
    <p:cut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Shape 106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Works Cited for this Presentation</a:t>
            </a:r>
          </a:p>
        </p:txBody>
      </p:sp>
      <p:sp>
        <p:nvSpPr>
          <p:cNvPr id="107" name="Shape 10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0" lvl="0" indent="0" rtl="0">
              <a:buNone/>
            </a:pPr>
            <a:r>
              <a:rPr lang="en" sz="2400">
                <a:solidFill>
                  <a:srgbClr val="000000"/>
                </a:solidFill>
              </a:rPr>
              <a:t>Stolley, Karl, Allen Brizee, and Joshua M. Paiz. "Welcome</a:t>
            </a:r>
          </a:p>
          <a:p>
            <a:pPr marL="0" lvl="0" indent="457200" rtl="0">
              <a:buNone/>
            </a:pPr>
            <a:r>
              <a:rPr lang="en" sz="2400">
                <a:solidFill>
                  <a:srgbClr val="000000"/>
                </a:solidFill>
              </a:rPr>
              <a:t> to the Purdue OWL." </a:t>
            </a:r>
            <a:r>
              <a:rPr lang="en" sz="2400" i="1">
                <a:solidFill>
                  <a:srgbClr val="000000"/>
                </a:solidFill>
              </a:rPr>
              <a:t>Purdue OWL: Avoiding </a:t>
            </a:r>
          </a:p>
          <a:p>
            <a:pPr marL="0" lvl="0" indent="457200" rtl="0">
              <a:buNone/>
            </a:pPr>
            <a:r>
              <a:rPr lang="en" sz="2400" i="1">
                <a:solidFill>
                  <a:srgbClr val="000000"/>
                </a:solidFill>
              </a:rPr>
              <a:t>Plagiarism</a:t>
            </a:r>
            <a:r>
              <a:rPr lang="en" sz="2400">
                <a:solidFill>
                  <a:srgbClr val="000000"/>
                </a:solidFill>
              </a:rPr>
              <a:t>. Purdue Online Writing Lab, 05 July 2012. </a:t>
            </a:r>
          </a:p>
          <a:p>
            <a:pPr marL="0" lvl="0" indent="457200" rtl="0">
              <a:buNone/>
            </a:pPr>
            <a:r>
              <a:rPr lang="en" sz="2400">
                <a:solidFill>
                  <a:srgbClr val="000000"/>
                </a:solidFill>
              </a:rPr>
              <a:t>Web. 27 Nov. 2012. </a:t>
            </a:r>
          </a:p>
          <a:p>
            <a:pPr marL="0" indent="457200">
              <a:buNone/>
            </a:pPr>
            <a:r>
              <a:rPr lang="en" sz="2400">
                <a:solidFill>
                  <a:srgbClr val="000000"/>
                </a:solidFill>
              </a:rPr>
              <a:t>&lt;http://owl.english.purdue.edu/owl/resource/589/01/&gt;.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hape 40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Plagiarism</a:t>
            </a:r>
          </a:p>
        </p:txBody>
      </p:sp>
      <p:sp>
        <p:nvSpPr>
          <p:cNvPr id="41" name="Shape 4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rtl="0">
              <a:buNone/>
            </a:pPr>
            <a:r>
              <a:rPr lang="en"/>
              <a:t>"the uncredited use (both intentional and unintentional) of somebody else's words or ideas." </a:t>
            </a:r>
          </a:p>
          <a:p>
            <a:endParaRPr lang="en"/>
          </a:p>
          <a:p>
            <a:pPr>
              <a:buNone/>
            </a:pPr>
            <a:r>
              <a:rPr lang="en"/>
              <a:t>--Purdue OWL 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Unquestionable Acts </a:t>
            </a:r>
          </a:p>
        </p:txBody>
      </p:sp>
      <p:sp>
        <p:nvSpPr>
          <p:cNvPr id="47" name="Shape 4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Buying, selling, or borrowing a paper</a:t>
            </a:r>
          </a:p>
          <a:p>
            <a:endParaRPr lang="en"/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Hiring someone to write your paper</a:t>
            </a:r>
          </a:p>
          <a:p>
            <a:endParaRPr lang="en"/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Copying large chunks of text with quotation marks or citations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Shape 52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When to Give Credit</a:t>
            </a:r>
          </a:p>
        </p:txBody>
      </p:sp>
      <p:sp>
        <p:nvSpPr>
          <p:cNvPr id="53" name="Shape 53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Words or ideas presented in a magazine, book, newspaper, song, TV program, movie, Web page, computer program, letter, advertisement, or any other medium</a:t>
            </a:r>
          </a:p>
          <a:p>
            <a:endParaRPr lang="en" sz="2400"/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Information you gain through interviewing or conversing with another person, face to face, over the phone, or in writing</a:t>
            </a:r>
          </a:p>
          <a:p>
            <a:endParaRPr lang="en" sz="2400"/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When you copy the exact words or a unique phrase</a:t>
            </a:r>
          </a:p>
          <a:p>
            <a:endParaRPr lang="en" sz="2400"/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When to Give Credit (cont)</a:t>
            </a:r>
          </a:p>
        </p:txBody>
      </p:sp>
      <p:sp>
        <p:nvSpPr>
          <p:cNvPr id="59" name="Shape 59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29845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Char char="•"/>
            </a:pPr>
            <a:r>
              <a:rPr lang="en"/>
              <a:t>
When you reprint any diagrams, illustrations, charts, pictures, or other visual materials</a:t>
            </a:r>
          </a:p>
          <a:p>
            <a:endParaRPr lang="en"/>
          </a:p>
          <a:p>
            <a:pPr marL="457200" lvl="0" indent="-29845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61111"/>
              <a:buFont typeface="Arial"/>
              <a:buChar char="•"/>
            </a:pPr>
            <a:r>
              <a:rPr lang="en"/>
              <a:t>When you reuse or repost any electronically-available media, including images, audio, video, or other media</a:t>
            </a:r>
          </a:p>
          <a:p>
            <a:endParaRPr lang="en"/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hape 64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Bottom Line: </a:t>
            </a:r>
          </a:p>
        </p:txBody>
      </p:sp>
      <p:sp>
        <p:nvSpPr>
          <p:cNvPr id="65" name="Shape 6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>
              <a:buNone/>
            </a:pPr>
            <a:r>
              <a:rPr lang="en" sz="3600"/>
              <a:t>
Document any words, ideas, or other productions that originate somewhere outside of you.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No Credit Necessary...(When It's Yours)</a:t>
            </a:r>
          </a:p>
        </p:txBody>
      </p:sp>
      <p:sp>
        <p:nvSpPr>
          <p:cNvPr id="71" name="Shape 7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>
                <a:solidFill>
                  <a:srgbClr val="000000"/>
                </a:solidFill>
              </a:rPr>
              <a:t>Writing your own lived experiences, your own observations and insights, your own thoughts, and your own conclusions about a subject</a:t>
            </a:r>
          </a:p>
          <a:p>
            <a:endParaRPr lang="en" sz="2400">
              <a:solidFill>
                <a:srgbClr val="000000"/>
              </a:solidFill>
            </a:endParaRPr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>
                <a:solidFill>
                  <a:srgbClr val="000000"/>
                </a:solidFill>
              </a:rPr>
              <a:t>When you are writing up your own results obtained through lab or field experiments</a:t>
            </a:r>
          </a:p>
          <a:p>
            <a:endParaRPr lang="en" sz="2400">
              <a:solidFill>
                <a:srgbClr val="000000"/>
              </a:solidFill>
            </a:endParaRPr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>
                <a:solidFill>
                  <a:srgbClr val="000000"/>
                </a:solidFill>
              </a:rPr>
              <a:t>When you use your own artwork, digital photographs, video, audio, etc.</a:t>
            </a:r>
          </a:p>
          <a:p>
            <a:endParaRPr lang="en" sz="2400">
              <a:solidFill>
                <a:srgbClr val="000000"/>
              </a:solidFill>
            </a:endParaRPr>
          </a:p>
          <a:p>
            <a:endParaRPr lang="en" sz="2400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No Credit Necessary...(When It's Common Knowledge or Fact)</a:t>
            </a:r>
          </a:p>
        </p:txBody>
      </p:sp>
      <p:sp>
        <p:nvSpPr>
          <p:cNvPr id="77" name="Shape 7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>
                <a:solidFill>
                  <a:srgbClr val="000000"/>
                </a:solidFill>
              </a:rPr>
              <a:t>When you are using "common knowledge," things like folklore, common sense observations, myths, urban legends, and historical events (but </a:t>
            </a:r>
            <a:r>
              <a:rPr lang="en" sz="2400" b="1">
                <a:solidFill>
                  <a:srgbClr val="000000"/>
                </a:solidFill>
              </a:rPr>
              <a:t>not</a:t>
            </a:r>
            <a:r>
              <a:rPr lang="en" sz="2400">
                <a:solidFill>
                  <a:srgbClr val="000000"/>
                </a:solidFill>
              </a:rPr>
              <a:t> historical documents)</a:t>
            </a:r>
          </a:p>
          <a:p>
            <a:endParaRPr lang="en" sz="2400">
              <a:solidFill>
                <a:srgbClr val="000000"/>
              </a:solidFill>
            </a:endParaRPr>
          </a:p>
          <a:p>
            <a:pPr marL="457200" lvl="0" indent="-3810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>
                <a:solidFill>
                  <a:srgbClr val="000000"/>
                </a:solidFill>
              </a:rPr>
              <a:t>When you are using generally-accepted facts, e.g., pollution is bad for the environment, including facts that are accepted within particular discourse communities, e.g., in the field of composition studies, "writing is a process" is a generally-accepted fact.</a:t>
            </a:r>
          </a:p>
          <a:p>
            <a:endParaRPr lang="en" sz="2400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 txBox="1">
            <a:spLocks noGrp="1"/>
          </p:cNvSpPr>
          <p:nvPr>
            <p:ph type="title"/>
          </p:nvPr>
        </p:nvSpPr>
        <p:spPr>
          <a:xfrm>
            <a:off x="457200" y="186035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spAutoFit/>
          </a:bodyPr>
          <a:lstStyle/>
          <a:p>
            <a:pPr>
              <a:buNone/>
            </a:pPr>
            <a:r>
              <a:rPr lang="en"/>
              <a:t>When In Doubt....Cite It!  </a:t>
            </a:r>
          </a:p>
        </p:txBody>
      </p:sp>
      <p:sp>
        <p:nvSpPr>
          <p:cNvPr id="83" name="Shape 83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spAutoFit/>
          </a:bodyPr>
          <a:lstStyle/>
          <a:p>
            <a:pPr lvl="0" rtl="0">
              <a:buNone/>
            </a:pPr>
            <a:r>
              <a:rPr lang="en"/>
              <a:t>Unintentional plagiarism happens all the time.</a:t>
            </a:r>
          </a:p>
          <a:p>
            <a:endParaRPr lang="en"/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Paraphrasing ideas that were not your own.</a:t>
            </a:r>
          </a:p>
          <a:p>
            <a:endParaRPr lang="en"/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Summarizing information that is not common knowledge</a:t>
            </a:r>
          </a:p>
          <a:p>
            <a:endParaRPr lang="en"/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Mimicking sentence structure, phrases, or wording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>
  <a:themeElements>
    <a:clrScheme name="Custom 352">
      <a:dk1>
        <a:srgbClr val="333333"/>
      </a:dk1>
      <a:lt1>
        <a:srgbClr val="FFFFFF"/>
      </a:lt1>
      <a:dk2>
        <a:srgbClr val="800000"/>
      </a:dk2>
      <a:lt2>
        <a:srgbClr val="CCCCCC"/>
      </a:lt2>
      <a:accent1>
        <a:srgbClr val="0E427E"/>
      </a:accent1>
      <a:accent2>
        <a:srgbClr val="C5AF48"/>
      </a:accent2>
      <a:accent3>
        <a:srgbClr val="327C56"/>
      </a:accent3>
      <a:accent4>
        <a:srgbClr val="387B7D"/>
      </a:accent4>
      <a:accent5>
        <a:srgbClr val="BA7436"/>
      </a:accent5>
      <a:accent6>
        <a:srgbClr val="804000"/>
      </a:accent6>
      <a:hlink>
        <a:srgbClr val="1D6B8D"/>
      </a:hlink>
      <a:folHlink>
        <a:srgbClr val="103B4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511</Words>
  <Application>Microsoft Office PowerPoint</Application>
  <PresentationFormat>On-screen Show (4:3)</PresentationFormat>
  <Paragraphs>60</Paragraphs>
  <Slides>13</Slides>
  <Notes>13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/>
      <vt:lpstr>The Purdue OWL Presents Avoiding Plagiarism</vt:lpstr>
      <vt:lpstr>Plagiarism</vt:lpstr>
      <vt:lpstr>Unquestionable Acts </vt:lpstr>
      <vt:lpstr>When to Give Credit</vt:lpstr>
      <vt:lpstr>When to Give Credit (cont)</vt:lpstr>
      <vt:lpstr>Bottom Line: </vt:lpstr>
      <vt:lpstr>No Credit Necessary...(When It's Yours)</vt:lpstr>
      <vt:lpstr>No Credit Necessary...(When It's Common Knowledge or Fact)</vt:lpstr>
      <vt:lpstr>When In Doubt....Cite It!  </vt:lpstr>
      <vt:lpstr>Best Practices</vt:lpstr>
      <vt:lpstr>Best Practices</vt:lpstr>
      <vt:lpstr>Works Cited</vt:lpstr>
      <vt:lpstr>Works Cited for this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Purdue OWL Presents Avoiding Plagiarism</dc:title>
  <dc:creator>Alexis, Shannon</dc:creator>
  <cp:lastModifiedBy>mpstech</cp:lastModifiedBy>
  <cp:revision>1</cp:revision>
  <dcterms:modified xsi:type="dcterms:W3CDTF">2012-11-27T15:26:40Z</dcterms:modified>
</cp:coreProperties>
</file>