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019759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372035" y="311039"/>
            <a:ext cx="8399999" cy="4440899"/>
          </a:xfrm>
          <a:prstGeom prst="roundRect">
            <a:avLst>
              <a:gd name="adj" fmla="val 3653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72035" y="4904401"/>
            <a:ext cx="8399999" cy="1206600"/>
          </a:xfrm>
          <a:prstGeom prst="roundRect">
            <a:avLst>
              <a:gd name="adj" fmla="val 15243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630810"/>
            <a:ext cx="7772400" cy="378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5195894"/>
            <a:ext cx="7772400" cy="614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372035" y="1550894"/>
            <a:ext cx="8399999" cy="5170500"/>
          </a:xfrm>
          <a:prstGeom prst="roundRect">
            <a:avLst>
              <a:gd name="adj" fmla="val 297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4" name="Shape 14"/>
          <p:cNvSpPr/>
          <p:nvPr/>
        </p:nvSpPr>
        <p:spPr>
          <a:xfrm rot="10800000" flipH="1">
            <a:off x="372035" y="-120"/>
            <a:ext cx="8399999" cy="13998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dk2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372035" y="1550894"/>
            <a:ext cx="4114800" cy="5170500"/>
          </a:xfrm>
          <a:prstGeom prst="roundRect">
            <a:avLst>
              <a:gd name="adj" fmla="val 3784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 rot="10800000" flipH="1">
            <a:off x="372035" y="-120"/>
            <a:ext cx="8399999" cy="13998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dk2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25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4657164" y="1550894"/>
            <a:ext cx="4114800" cy="5170500"/>
          </a:xfrm>
          <a:prstGeom prst="roundRect">
            <a:avLst>
              <a:gd name="adj" fmla="val 3784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761353" y="1600200"/>
            <a:ext cx="3925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372035" y="1550894"/>
            <a:ext cx="8399999" cy="5170500"/>
          </a:xfrm>
          <a:prstGeom prst="roundRect">
            <a:avLst>
              <a:gd name="adj" fmla="val 297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 rot="10800000" flipH="1">
            <a:off x="372035" y="-120"/>
            <a:ext cx="8399999" cy="13998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dk2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72035" y="5702203"/>
            <a:ext cx="8399999" cy="8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2400" b="1">
                <a:solidFill>
                  <a:schemeClr val="lt1"/>
                </a:solidFill>
              </a:defRPr>
            </a:lvl1pPr>
            <a:lvl2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>
                <a:solidFill>
                  <a:schemeClr val="lt1"/>
                </a:solidFill>
              </a:defRPr>
            </a:lvl2pPr>
            <a:lvl3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>
                <a:solidFill>
                  <a:schemeClr val="lt1"/>
                </a:solidFill>
              </a:defRPr>
            </a:lvl3pPr>
            <a:lvl4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2400" b="1">
                <a:solidFill>
                  <a:schemeClr val="lt1"/>
                </a:solidFill>
              </a:defRPr>
            </a:lvl4pPr>
            <a:lvl5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>
                <a:solidFill>
                  <a:schemeClr val="lt1"/>
                </a:solidFill>
              </a:defRPr>
            </a:lvl5pPr>
            <a:lvl6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>
                <a:solidFill>
                  <a:schemeClr val="lt1"/>
                </a:solidFill>
              </a:defRPr>
            </a:lvl6pPr>
            <a:lvl7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2400" b="1">
                <a:solidFill>
                  <a:schemeClr val="lt1"/>
                </a:solidFill>
              </a:defRPr>
            </a:lvl7pPr>
            <a:lvl8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>
                <a:solidFill>
                  <a:schemeClr val="lt1"/>
                </a:solidFill>
              </a:defRPr>
            </a:lvl8pPr>
            <a:lvl9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72035" y="311039"/>
            <a:ext cx="8399999" cy="5158200"/>
          </a:xfrm>
          <a:prstGeom prst="roundRect">
            <a:avLst>
              <a:gd name="adj" fmla="val 2776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372035" y="314112"/>
            <a:ext cx="8399999" cy="6229800"/>
          </a:xfrm>
          <a:prstGeom prst="roundRect">
            <a:avLst>
              <a:gd name="adj" fmla="val 2255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ctrTitle"/>
          </p:nvPr>
        </p:nvSpPr>
        <p:spPr>
          <a:xfrm>
            <a:off x="685800" y="630810"/>
            <a:ext cx="7772400" cy="37893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2400"/>
              <a:t>The Purdue OWL Presents </a:t>
            </a:r>
            <a:r>
              <a:rPr lang="en"/>
              <a:t>Avoiding Plagiarism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subTitle" idx="1"/>
          </p:nvPr>
        </p:nvSpPr>
        <p:spPr>
          <a:xfrm>
            <a:off x="685800" y="5195894"/>
            <a:ext cx="7772400" cy="61409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>
              <a:buNone/>
            </a:pPr>
            <a:r>
              <a:rPr lang="en"/>
              <a:t>How and When to Cite 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Best Practices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Use a statement that credits the source somewhere in the paraphrase or summary, e.g., According to Jonathan Kozol, ....</a:t>
            </a:r>
          </a:p>
          <a:p>
            <a:endParaRPr lang="en"/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Check your paraphrase or summary against the original text; correct any errors in content accuracy, and be sure to use quotation marks to set off any exact phrases from the original text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Best Practices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Check your paraphrase or summary against sentence and paragraph structure, as copying those is also considered plagiarism.</a:t>
            </a:r>
          </a:p>
          <a:p>
            <a:endParaRPr lang="en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Put quotation marks around any unique words or phrases that you cannot or do not want to change, e.g., "savage inequalities" exist throughout our educational system (Kozol).</a:t>
            </a:r>
          </a:p>
          <a:p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Works Cited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Create an alphabetized list of sources referenced at the end of a paper or post.  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Use easybib.com to help you.  </a:t>
            </a:r>
          </a:p>
          <a:p>
            <a:endParaRPr lang="en"/>
          </a:p>
          <a:p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Works Cited for this Presentation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0" lvl="0" indent="0" rtl="0">
              <a:buNone/>
            </a:pPr>
            <a:r>
              <a:rPr lang="en" sz="2400">
                <a:solidFill>
                  <a:srgbClr val="000000"/>
                </a:solidFill>
              </a:rPr>
              <a:t>Stolley, Karl, Allen Brizee, and Joshua M. Paiz. "Welcome</a:t>
            </a:r>
          </a:p>
          <a:p>
            <a:pPr marL="0" lvl="0" indent="457200" rtl="0">
              <a:buNone/>
            </a:pPr>
            <a:r>
              <a:rPr lang="en" sz="2400">
                <a:solidFill>
                  <a:srgbClr val="000000"/>
                </a:solidFill>
              </a:rPr>
              <a:t> to the Purdue OWL." </a:t>
            </a:r>
            <a:r>
              <a:rPr lang="en" sz="2400" i="1">
                <a:solidFill>
                  <a:srgbClr val="000000"/>
                </a:solidFill>
              </a:rPr>
              <a:t>Purdue OWL: Avoiding </a:t>
            </a:r>
          </a:p>
          <a:p>
            <a:pPr marL="0" lvl="0" indent="457200" rtl="0">
              <a:buNone/>
            </a:pPr>
            <a:r>
              <a:rPr lang="en" sz="2400" i="1">
                <a:solidFill>
                  <a:srgbClr val="000000"/>
                </a:solidFill>
              </a:rPr>
              <a:t>Plagiarism</a:t>
            </a:r>
            <a:r>
              <a:rPr lang="en" sz="2400">
                <a:solidFill>
                  <a:srgbClr val="000000"/>
                </a:solidFill>
              </a:rPr>
              <a:t>. Purdue Online Writing Lab, 05 July 2012. </a:t>
            </a:r>
          </a:p>
          <a:p>
            <a:pPr marL="0" lvl="0" indent="457200" rtl="0">
              <a:buNone/>
            </a:pPr>
            <a:r>
              <a:rPr lang="en" sz="2400">
                <a:solidFill>
                  <a:srgbClr val="000000"/>
                </a:solidFill>
              </a:rPr>
              <a:t>Web. 27 Nov. 2012. </a:t>
            </a:r>
          </a:p>
          <a:p>
            <a:pPr marL="0" indent="457200">
              <a:buNone/>
            </a:pPr>
            <a:r>
              <a:rPr lang="en" sz="2400">
                <a:solidFill>
                  <a:srgbClr val="000000"/>
                </a:solidFill>
              </a:rPr>
              <a:t>&lt;http://owl.english.purdue.edu/owl/resource/589/01/&gt;.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Plagiarism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"the uncredited use (both intentional and unintentional) of somebody else's words or ideas." </a:t>
            </a:r>
          </a:p>
          <a:p>
            <a:endParaRPr lang="en"/>
          </a:p>
          <a:p>
            <a:pPr>
              <a:buNone/>
            </a:pPr>
            <a:r>
              <a:rPr lang="en"/>
              <a:t>--Purdue OWL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Unquestionable Acts 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Buying, selling, or borrowing a paper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Hiring someone to write your paper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Copying large chunks of text with quotation marks or citations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When to Give Credit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Words or ideas presented in a magazine, book, newspaper, song, TV program, movie, Web page, computer program, letter, advertisement, or any other medium</a:t>
            </a:r>
          </a:p>
          <a:p>
            <a:endParaRPr lang="en" sz="2400"/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Information you gain through interviewing or conversing with another person, face to face, over the phone, or in writing</a:t>
            </a:r>
          </a:p>
          <a:p>
            <a:endParaRPr lang="en" sz="2400"/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When you copy the exact words or a unique phrase</a:t>
            </a:r>
          </a:p>
          <a:p>
            <a:endParaRPr lang="en" sz="2400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When to Give Credit (cont)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Char char="•"/>
            </a:pPr>
            <a:r>
              <a:rPr lang="en"/>
              <a:t>
When you reprint any diagrams, illustrations, charts, pictures, or other visual materials</a:t>
            </a:r>
          </a:p>
          <a:p>
            <a:endParaRPr lang="en"/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Char char="•"/>
            </a:pPr>
            <a:r>
              <a:rPr lang="en"/>
              <a:t>When you reuse or repost any electronically-available media, including images, audio, video, or other media</a:t>
            </a:r>
          </a:p>
          <a:p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Bottom Line: 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3600"/>
              <a:t>
Document any words, ideas, or other productions that originate somewhere outside of you.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No Credit Necessary...(When It's Yours)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</a:rPr>
              <a:t>Writing your own lived experiences, your own observations and insights, your own thoughts, and your own conclusions about a subject</a:t>
            </a:r>
          </a:p>
          <a:p>
            <a:endParaRPr lang="en" sz="240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</a:rPr>
              <a:t>When you are writing up your own results obtained through lab or field experiments</a:t>
            </a:r>
          </a:p>
          <a:p>
            <a:endParaRPr lang="en" sz="240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</a:rPr>
              <a:t>When you use your own artwork, digital photographs, video, audio, etc.</a:t>
            </a:r>
          </a:p>
          <a:p>
            <a:endParaRPr lang="en" sz="2400">
              <a:solidFill>
                <a:srgbClr val="000000"/>
              </a:solidFill>
            </a:endParaRPr>
          </a:p>
          <a:p>
            <a:endParaRPr lang="en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No Credit Necessary...(When It's Common Knowledge or Fact)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</a:rPr>
              <a:t>When you are using "common knowledge," things like folklore, common sense observations, myths, urban legends, and historical events (but </a:t>
            </a:r>
            <a:r>
              <a:rPr lang="en" sz="2400" b="1">
                <a:solidFill>
                  <a:srgbClr val="000000"/>
                </a:solidFill>
              </a:rPr>
              <a:t>not</a:t>
            </a:r>
            <a:r>
              <a:rPr lang="en" sz="2400">
                <a:solidFill>
                  <a:srgbClr val="000000"/>
                </a:solidFill>
              </a:rPr>
              <a:t> historical documents)</a:t>
            </a:r>
          </a:p>
          <a:p>
            <a:endParaRPr lang="en" sz="240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</a:rPr>
              <a:t>When you are using generally-accepted facts, e.g., pollution is bad for the environment, including facts that are accepted within particular discourse communities, e.g., in the field of composition studies, "writing is a process" is a generally-accepted fact.</a:t>
            </a:r>
          </a:p>
          <a:p>
            <a:endParaRPr lang="en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When In Doubt....Cite It!  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Unintentional plagiarism happens all the time.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Paraphrasing ideas that were not your own.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Summarizing information that is not common knowledge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Mimicking sentence structure, phrases, or wording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52">
      <a:dk1>
        <a:srgbClr val="333333"/>
      </a:dk1>
      <a:lt1>
        <a:srgbClr val="FFFFFF"/>
      </a:lt1>
      <a:dk2>
        <a:srgbClr val="800000"/>
      </a:dk2>
      <a:lt2>
        <a:srgbClr val="CCCCCC"/>
      </a:lt2>
      <a:accent1>
        <a:srgbClr val="0E427E"/>
      </a:accent1>
      <a:accent2>
        <a:srgbClr val="C5AF48"/>
      </a:accent2>
      <a:accent3>
        <a:srgbClr val="327C56"/>
      </a:accent3>
      <a:accent4>
        <a:srgbClr val="387B7D"/>
      </a:accent4>
      <a:accent5>
        <a:srgbClr val="BA7436"/>
      </a:accent5>
      <a:accent6>
        <a:srgbClr val="804000"/>
      </a:accent6>
      <a:hlink>
        <a:srgbClr val="1D6B8D"/>
      </a:hlink>
      <a:folHlink>
        <a:srgbClr val="103B4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511</Words>
  <Application>Microsoft Office PowerPoint</Application>
  <PresentationFormat>On-screen Show (4:3)</PresentationFormat>
  <Paragraphs>60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/>
      <vt:lpstr>The Purdue OWL Presents Avoiding Plagiarism</vt:lpstr>
      <vt:lpstr>Plagiarism</vt:lpstr>
      <vt:lpstr>Unquestionable Acts </vt:lpstr>
      <vt:lpstr>When to Give Credit</vt:lpstr>
      <vt:lpstr>When to Give Credit (cont)</vt:lpstr>
      <vt:lpstr>Bottom Line: </vt:lpstr>
      <vt:lpstr>No Credit Necessary...(When It's Yours)</vt:lpstr>
      <vt:lpstr>No Credit Necessary...(When It's Common Knowledge or Fact)</vt:lpstr>
      <vt:lpstr>When In Doubt....Cite It!  </vt:lpstr>
      <vt:lpstr>Best Practices</vt:lpstr>
      <vt:lpstr>Best Practices</vt:lpstr>
      <vt:lpstr>Works Cited</vt:lpstr>
      <vt:lpstr>Works Cited for this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Purdue OWL Presents Avoiding Plagiarism</dc:title>
  <dc:creator>Alexis, Shannon</dc:creator>
  <cp:lastModifiedBy>mpstech</cp:lastModifiedBy>
  <cp:revision>1</cp:revision>
  <dcterms:modified xsi:type="dcterms:W3CDTF">2012-11-27T15:26:40Z</dcterms:modified>
</cp:coreProperties>
</file>